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78" r:id="rId2"/>
    <p:sldMasterId id="2147483825" r:id="rId3"/>
  </p:sldMasterIdLst>
  <p:notesMasterIdLst>
    <p:notesMasterId r:id="rId34"/>
  </p:notesMasterIdLst>
  <p:sldIdLst>
    <p:sldId id="352" r:id="rId4"/>
    <p:sldId id="404" r:id="rId5"/>
    <p:sldId id="405" r:id="rId6"/>
    <p:sldId id="383" r:id="rId7"/>
    <p:sldId id="384" r:id="rId8"/>
    <p:sldId id="389" r:id="rId9"/>
    <p:sldId id="403" r:id="rId10"/>
    <p:sldId id="382" r:id="rId11"/>
    <p:sldId id="386" r:id="rId12"/>
    <p:sldId id="390" r:id="rId13"/>
    <p:sldId id="391" r:id="rId14"/>
    <p:sldId id="395" r:id="rId15"/>
    <p:sldId id="392" r:id="rId16"/>
    <p:sldId id="393" r:id="rId17"/>
    <p:sldId id="394" r:id="rId18"/>
    <p:sldId id="398" r:id="rId19"/>
    <p:sldId id="396" r:id="rId20"/>
    <p:sldId id="397" r:id="rId21"/>
    <p:sldId id="399" r:id="rId22"/>
    <p:sldId id="400" r:id="rId23"/>
    <p:sldId id="401" r:id="rId24"/>
    <p:sldId id="406" r:id="rId25"/>
    <p:sldId id="407" r:id="rId26"/>
    <p:sldId id="408" r:id="rId27"/>
    <p:sldId id="409" r:id="rId28"/>
    <p:sldId id="410" r:id="rId29"/>
    <p:sldId id="411" r:id="rId30"/>
    <p:sldId id="413" r:id="rId31"/>
    <p:sldId id="414" r:id="rId32"/>
    <p:sldId id="415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82E32"/>
    <a:srgbClr val="007CB2"/>
    <a:srgbClr val="000080"/>
    <a:srgbClr val="FFFFFF"/>
    <a:srgbClr val="A3BBC8"/>
    <a:srgbClr val="A3BAC9"/>
    <a:srgbClr val="A2B9C7"/>
    <a:srgbClr val="A5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700" autoAdjust="0"/>
  </p:normalViewPr>
  <p:slideViewPr>
    <p:cSldViewPr>
      <p:cViewPr varScale="1">
        <p:scale>
          <a:sx n="94" d="100"/>
          <a:sy n="94" d="100"/>
        </p:scale>
        <p:origin x="41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11666D3-E479-4EF1-932F-B51AEFA7CA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8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38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54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4613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42185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012091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19751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359184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1960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7898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62425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8883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59371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73621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868956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42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18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34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81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0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2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5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2220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90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6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36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8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88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8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8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6048-603D-4216-BD06-BCABB0C6048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781-37D5-4351-89CB-C2ECA2CC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77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201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1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264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425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027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3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41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35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1191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</a:t>
            </a:r>
            <a:r>
              <a:rPr lang="en-US" altLang="zh-TW" sz="1000">
                <a:solidFill>
                  <a:srgbClr val="73738C"/>
                </a:solidFill>
                <a:ea typeface="新細明體" pitchFamily="18" charset="-120"/>
              </a:rPr>
              <a:t>12</a:t>
            </a:r>
            <a:r>
              <a:rPr lang="en-US" sz="1000">
                <a:solidFill>
                  <a:srgbClr val="73738C"/>
                </a:solidFill>
              </a:rPr>
              <a:t>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5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pitchFamily="6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98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/>
          </p:cNvSpPr>
          <p:nvPr/>
        </p:nvSpPr>
        <p:spPr bwMode="auto">
          <a:xfrm>
            <a:off x="228600" y="1676400"/>
            <a:ext cx="8305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br>
              <a:rPr lang="en-US" sz="4000" dirty="0">
                <a:solidFill>
                  <a:srgbClr val="000000"/>
                </a:solidFill>
                <a:ea typeface="ＭＳ Ｐゴシック" pitchFamily="18" charset="-128"/>
              </a:rPr>
            </a:br>
            <a:endParaRPr lang="en-US" sz="18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  <a:p>
            <a:pPr algn="ctr"/>
            <a:br>
              <a:rPr lang="en-US" sz="4000" dirty="0">
                <a:solidFill>
                  <a:srgbClr val="000000"/>
                </a:solidFill>
                <a:ea typeface="ＭＳ Ｐゴシック" pitchFamily="18" charset="-128"/>
              </a:rPr>
            </a:br>
            <a:br>
              <a:rPr lang="en-US" sz="2000" dirty="0">
                <a:solidFill>
                  <a:srgbClr val="000000"/>
                </a:solidFill>
                <a:ea typeface="ＭＳ Ｐゴシック" pitchFamily="18" charset="-128"/>
              </a:rPr>
            </a:br>
            <a:r>
              <a:rPr lang="en-US" sz="4400" dirty="0">
                <a:solidFill>
                  <a:srgbClr val="000000"/>
                </a:solidFill>
                <a:ea typeface="ＭＳ Ｐゴシック" pitchFamily="18" charset="-128"/>
              </a:rPr>
              <a:t>Atmospheric Chemistry and Air pollution </a:t>
            </a:r>
          </a:p>
          <a:p>
            <a:pPr algn="ctr"/>
            <a:endParaRPr lang="en-US" sz="36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algn="ctr"/>
            <a:r>
              <a:rPr lang="en-US" sz="3600" b="1" dirty="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US" sz="2800" b="1" dirty="0">
                <a:solidFill>
                  <a:srgbClr val="000000"/>
                </a:solidFill>
                <a:ea typeface="ＭＳ Ｐゴシック" pitchFamily="18" charset="-128"/>
              </a:rPr>
              <a:t>Chapter 3 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ea typeface="ＭＳ Ｐゴシック" pitchFamily="18" charset="-128"/>
              </a:rPr>
              <a:t>Ground-level air pollution</a:t>
            </a:r>
          </a:p>
          <a:p>
            <a:pPr algn="ctr"/>
            <a:endParaRPr lang="en-US" sz="28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algn="ctr"/>
            <a:endParaRPr lang="en-US" sz="28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algn="ctr"/>
            <a:endParaRPr lang="en-US" sz="28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37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Limiting NO and VOCs</a:t>
            </a:r>
          </a:p>
        </p:txBody>
      </p:sp>
      <p:pic>
        <p:nvPicPr>
          <p:cNvPr id="4" name="Picture 8" descr="D:\User Data\Desktop\Dropbox\Baird\Baird Environmental Chemistry 5e Image Files\ch03\Baird5e_fig_3_0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113837" cy="36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61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9" y="228600"/>
            <a:ext cx="7886700" cy="1325563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345" r="-2897" b="345"/>
          <a:stretch/>
        </p:blipFill>
        <p:spPr>
          <a:xfrm>
            <a:off x="628650" y="1705105"/>
            <a:ext cx="645795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4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NOx and VOC</a:t>
            </a:r>
            <a:r>
              <a:rPr lang="en-US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traffic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plants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Solvents</a:t>
            </a:r>
          </a:p>
        </p:txBody>
      </p:sp>
    </p:spTree>
    <p:extLst>
      <p:ext uri="{BB962C8B-B14F-4D97-AF65-F5344CB8AC3E}">
        <p14:creationId xmlns:p14="http://schemas.microsoft.com/office/powerpoint/2010/main" val="350343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6" y="1706563"/>
            <a:ext cx="4538938" cy="26032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3016" y="381000"/>
            <a:ext cx="8317584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Gasoline engines - Catalytic convertors</a:t>
            </a:r>
          </a:p>
        </p:txBody>
      </p:sp>
      <p:pic>
        <p:nvPicPr>
          <p:cNvPr id="4" name="Picture 8" descr="D:\User Data\Desktop\Dropbox\Baird\Baird Environmental Chemistry 5e Image Files\ch03\Baird5e_fig_3_09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t="1830" r="2893" b="23137"/>
          <a:stretch/>
        </p:blipFill>
        <p:spPr bwMode="auto">
          <a:xfrm>
            <a:off x="5029200" y="1446072"/>
            <a:ext cx="3657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16884" y="4724400"/>
            <a:ext cx="7886700" cy="179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sulfur dioxide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deactivated by sulfur-containing molecules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convert start-up emissions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4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381000"/>
            <a:ext cx="83175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Diesel engines - Catalytic convertors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4128"/>
            <a:ext cx="7886700" cy="179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effective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convert NOx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and liquid particles</a:t>
            </a:r>
          </a:p>
          <a:p>
            <a:pPr fontAlgn="auto"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402765"/>
            <a:ext cx="8317584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plants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96442" y="4461703"/>
            <a:ext cx="7886700" cy="1752600"/>
          </a:xfrm>
        </p:spPr>
        <p:txBody>
          <a:bodyPr/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the temperature of the flame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the combustion of the fuel in stages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convertors of NOx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scrubbing of exhaust gases</a:t>
            </a:r>
          </a:p>
        </p:txBody>
      </p:sp>
    </p:spTree>
    <p:extLst>
      <p:ext uri="{BB962C8B-B14F-4D97-AF65-F5344CB8AC3E}">
        <p14:creationId xmlns:p14="http://schemas.microsoft.com/office/powerpoint/2010/main" val="394491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42" y="1335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19200"/>
            <a:ext cx="7886700" cy="4351338"/>
          </a:xfrm>
        </p:spPr>
        <p:txBody>
          <a:bodyPr/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of VOCs 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latex-paint versus oil-based paints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organic solvents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Supercritical and liquid carbon dioxide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liquids</a:t>
            </a:r>
          </a:p>
          <a:p>
            <a:pPr marL="342900" lvl="1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8" descr="D:\User Data\Desktop\Dropbox\Baird\Baird Environmental Chemistry 5e Image Files\ch03\Baird5e_fig_3_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7973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D:\User Data\Desktop\Dropbox\Baird\Baird Environmental Chemistry 5e Image Files\ch03\Baird5e_fig_3_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0" b="40453"/>
          <a:stretch/>
        </p:blipFill>
        <p:spPr bwMode="auto">
          <a:xfrm>
            <a:off x="684213" y="3962400"/>
            <a:ext cx="38893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3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" y="13355"/>
            <a:ext cx="7886700" cy="9010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Sulfur-based emissions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Combustion of coal</a:t>
            </a:r>
          </a:p>
        </p:txBody>
      </p:sp>
      <p:pic>
        <p:nvPicPr>
          <p:cNvPr id="4" name="Picture 8" descr="D:\User Data\Desktop\Dropbox\Baird\Baird Environmental Chemistry 5e Image Files\ch03\Baird5e_fig_3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8" y="2057400"/>
            <a:ext cx="7534275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03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858"/>
            <a:ext cx="7886700" cy="9010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Sulfur-based emissions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199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Smelting industry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47800"/>
            <a:ext cx="48768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7886700" cy="9010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Sulfur-based emissions</a:t>
            </a:r>
          </a:p>
        </p:txBody>
      </p:sp>
      <p:pic>
        <p:nvPicPr>
          <p:cNvPr id="7" name="Picture 8" descr="D:\User Data\Desktop\Dropbox\Baird\Baird Environmental Chemistry 5e Image Files\ch03\Baird5e_fig_3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9307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39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707" y="21210"/>
            <a:ext cx="7886700" cy="9010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225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Tiny solid or liquid particles temporarily suspended in air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8" descr="D:\User Data\Desktop\Dropbox\Baird\Baird Environmental Chemistry 5e Image Files\ch03\Baird5e_fig_3_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810375" cy="468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42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Atmospheric pollutants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and secondary pollutants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Reactivity in troposphere</a:t>
            </a:r>
          </a:p>
          <a:p>
            <a:pPr lvl="1"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radicals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199" y="76200"/>
            <a:ext cx="8839199" cy="90104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 particles - breaking up larger pieces of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434" y="670086"/>
            <a:ext cx="8035565" cy="2466679"/>
          </a:xfrm>
        </p:spPr>
        <p:txBody>
          <a:bodyPr>
            <a:normAutofit fontScale="85000" lnSpcReduction="20000"/>
          </a:bodyPr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sources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storms in desserts – fine sand into air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– leaf litter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Wildfires and volcanic eruptions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Oceans – sea-salt aerosols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activities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3255389"/>
            <a:ext cx="8839200" cy="90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 particles – chemical reactions between gases or coagulation of smaller pieces of matter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6435" y="4275056"/>
            <a:ext cx="7915822" cy="2354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sources &amp; Human activities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Exhaust from vehicles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Dust from metal smelting</a:t>
            </a:r>
          </a:p>
          <a:p>
            <a:pPr lvl="1" fontAlgn="auto"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Wearing of tires</a:t>
            </a:r>
          </a:p>
          <a:p>
            <a:pPr marL="342900" lvl="1" indent="0" fontAlgn="auto">
              <a:spcAft>
                <a:spcPts val="0"/>
              </a:spcAft>
              <a:buNone/>
            </a:pP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0" fontAlgn="auto"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 organic carbon but also inorganic compounds of nitrogen and sulfur</a:t>
            </a:r>
          </a:p>
          <a:p>
            <a:pPr lvl="1" fontAlgn="auto"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auto"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3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44152"/>
            <a:ext cx="7886700" cy="9010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Particulates</a:t>
            </a:r>
          </a:p>
        </p:txBody>
      </p:sp>
      <p:pic>
        <p:nvPicPr>
          <p:cNvPr id="6" name="Picture 2" descr="D:\User Data\Desktop\Dropbox\Baird\Baird Environmental Chemistry 5e Image Files\ch03\Baird5e_UN_3_0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6060539" cy="224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User Data\Desktop\Dropbox\Baird\Baird Environmental Chemistry 5e Image Files\ch03\Baird5e_fig_3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29000"/>
            <a:ext cx="6008409" cy="30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51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/>
          </p:cNvSpPr>
          <p:nvPr/>
        </p:nvSpPr>
        <p:spPr bwMode="auto">
          <a:xfrm>
            <a:off x="228600" y="1676400"/>
            <a:ext cx="8305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/>
            <a:br>
              <a:rPr lang="en-US" sz="4000" dirty="0">
                <a:solidFill>
                  <a:schemeClr val="bg1"/>
                </a:solidFill>
                <a:ea typeface="ＭＳ Ｐゴシック" pitchFamily="18" charset="-128"/>
              </a:rPr>
            </a:br>
            <a:endParaRPr lang="en-US" sz="1800" dirty="0">
              <a:solidFill>
                <a:schemeClr val="bg1"/>
              </a:solidFill>
              <a:latin typeface="Arial" pitchFamily="34" charset="0"/>
              <a:ea typeface="ＭＳ Ｐゴシック" pitchFamily="34" charset="-128"/>
            </a:endParaRPr>
          </a:p>
          <a:p>
            <a:pPr algn="ctr"/>
            <a:br>
              <a:rPr lang="en-US" sz="4000" dirty="0">
                <a:solidFill>
                  <a:schemeClr val="bg1"/>
                </a:solidFill>
                <a:ea typeface="ＭＳ Ｐゴシック" pitchFamily="18" charset="-128"/>
              </a:rPr>
            </a:br>
            <a:br>
              <a:rPr lang="en-US" sz="2000" dirty="0">
                <a:solidFill>
                  <a:schemeClr val="bg1"/>
                </a:solidFill>
                <a:ea typeface="ＭＳ Ｐゴシック" pitchFamily="18" charset="-128"/>
              </a:rPr>
            </a:br>
            <a:endParaRPr lang="en-US" sz="3600" dirty="0">
              <a:solidFill>
                <a:schemeClr val="bg1"/>
              </a:solidFill>
              <a:ea typeface="ＭＳ Ｐゴシック" pitchFamily="18" charset="-128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a typeface="ＭＳ Ｐゴシック" pitchFamily="18" charset="-128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ＭＳ Ｐゴシック" pitchFamily="18" charset="-128"/>
              </a:rPr>
              <a:t>Chapter 4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ＭＳ Ｐゴシック" pitchFamily="18" charset="-128"/>
              </a:rPr>
              <a:t>The Environmental and Health Consequences of Polluted Air</a:t>
            </a:r>
          </a:p>
          <a:p>
            <a:pPr algn="ctr"/>
            <a:endParaRPr lang="en-US" sz="2800" dirty="0">
              <a:solidFill>
                <a:schemeClr val="bg1"/>
              </a:solidFill>
              <a:ea typeface="ＭＳ Ｐゴシック" pitchFamily="18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ea typeface="ＭＳ Ｐゴシック" pitchFamily="18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ea typeface="ＭＳ Ｐゴシック" pitchFamily="18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34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22" y="1017823"/>
            <a:ext cx="4645555" cy="48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7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Rain</a:t>
            </a:r>
          </a:p>
        </p:txBody>
      </p:sp>
      <p:pic>
        <p:nvPicPr>
          <p:cNvPr id="4" name="Picture 8" descr="D:\User Data\Desktop\Dropbox\Baird\Baird Environmental Chemistry 5e Image Files\ch04\Baird5e_fig_4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105775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17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Rain</a:t>
            </a:r>
          </a:p>
        </p:txBody>
      </p:sp>
      <p:pic>
        <p:nvPicPr>
          <p:cNvPr id="5" name="Picture 8" descr="D:\User Data\Desktop\Dropbox\Baird\Baird Environmental Chemistry 5e Image Files\ch04\Baird5e_fig_4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815181"/>
            <a:ext cx="509905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14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Rain</a:t>
            </a:r>
          </a:p>
        </p:txBody>
      </p:sp>
      <p:pic>
        <p:nvPicPr>
          <p:cNvPr id="4" name="Picture 8" descr="D:\User Data\Desktop\Dropbox\Baird\Baird Environmental Chemistry 5e Image Files\ch04\Baird5e_fig_4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035175"/>
            <a:ext cx="840105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5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Rain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5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7" y="3048000"/>
            <a:ext cx="4106047" cy="30384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1905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Outdoor pollution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Soot and Sulfur dioxide smog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5000" t="10000" r="38333" b="32222"/>
          <a:stretch/>
        </p:blipFill>
        <p:spPr>
          <a:xfrm>
            <a:off x="4953000" y="2438400"/>
            <a:ext cx="3403600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6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4038600" cy="13255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Photochemical smog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3217" y="37338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Particulates</a:t>
            </a:r>
          </a:p>
        </p:txBody>
      </p:sp>
      <p:pic>
        <p:nvPicPr>
          <p:cNvPr id="6" name="Picture 8" descr="D:\User Data\Desktop\Dropbox\Baird\Baird Environmental Chemistry 5e Image Files\ch04\Baird5e_fig_4_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76600"/>
            <a:ext cx="2687365" cy="305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77752"/>
            <a:ext cx="2669054" cy="17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:\User Data\Desktop\Dropbox\Baird\Baird Environmental Chemistry 5e Image Files\ch17\Baird5e_fig_17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800"/>
            <a:ext cx="4876800" cy="645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581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 air pollution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19600"/>
            <a:ext cx="1981200" cy="1518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35311"/>
            <a:ext cx="2002972" cy="1518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29" y="4419600"/>
            <a:ext cx="2229720" cy="1505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676400"/>
            <a:ext cx="586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Formaldehyde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Gasoline-related hydrocarbons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Environmental tobacco smoke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Asbestos</a:t>
            </a:r>
          </a:p>
        </p:txBody>
      </p:sp>
    </p:spTree>
    <p:extLst>
      <p:ext uri="{BB962C8B-B14F-4D97-AF65-F5344CB8AC3E}">
        <p14:creationId xmlns:p14="http://schemas.microsoft.com/office/powerpoint/2010/main" val="170996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8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Photochemical smog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66044"/>
            <a:ext cx="9067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VOC</a:t>
            </a:r>
            <a:r>
              <a:rPr lang="en-US" sz="3200" dirty="0">
                <a:solidFill>
                  <a:schemeClr val="bg1"/>
                </a:solidFill>
              </a:rPr>
              <a:t>s + NO + O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+ sunlight →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					Mixture 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, HNO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, organics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20"/>
          <a:stretch/>
        </p:blipFill>
        <p:spPr>
          <a:xfrm>
            <a:off x="381000" y="2819400"/>
            <a:ext cx="3352800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1958"/>
            <a:ext cx="3810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Photochemical smog</a:t>
            </a:r>
          </a:p>
        </p:txBody>
      </p:sp>
      <p:pic>
        <p:nvPicPr>
          <p:cNvPr id="1026" name="Picture 2" descr="19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7129" r="3256"/>
          <a:stretch/>
        </p:blipFill>
        <p:spPr bwMode="auto">
          <a:xfrm>
            <a:off x="4800600" y="304800"/>
            <a:ext cx="3505200" cy="19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User Data\Desktop\Dropbox\Baird\Baird Environmental Chemistry 5e Image Files\ch03\Baird5e_fig_3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5" y="2362200"/>
            <a:ext cx="8251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78" t="5555" r="3778" b="3778"/>
          <a:stretch/>
        </p:blipFill>
        <p:spPr>
          <a:xfrm>
            <a:off x="488090" y="4191000"/>
            <a:ext cx="2061196" cy="20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" y="3600153"/>
            <a:ext cx="3943350" cy="2957512"/>
          </a:xfrm>
        </p:spPr>
      </p:pic>
      <p:sp>
        <p:nvSpPr>
          <p:cNvPr id="6" name="TextBox 5"/>
          <p:cNvSpPr txBox="1"/>
          <p:nvPr/>
        </p:nvSpPr>
        <p:spPr>
          <a:xfrm>
            <a:off x="5082717" y="80996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9000" y="448934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Mexico City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84" y="1499018"/>
            <a:ext cx="4002738" cy="2990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27116" y="601980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Beijing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1" y="160234"/>
            <a:ext cx="4903783" cy="30609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622" y="1451418"/>
            <a:ext cx="5905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8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Photochemical smog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0"/>
            <a:ext cx="9067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VOC</a:t>
            </a:r>
            <a:r>
              <a:rPr lang="en-US" sz="3200" dirty="0">
                <a:solidFill>
                  <a:schemeClr val="bg1"/>
                </a:solidFill>
              </a:rPr>
              <a:t>s + NO + O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+ sunlight → 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					Mixture 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, HNO</a:t>
            </a:r>
            <a:r>
              <a:rPr lang="en-US" sz="3200" baseline="-25000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, organics</a:t>
            </a:r>
          </a:p>
        </p:txBody>
      </p:sp>
    </p:spTree>
    <p:extLst>
      <p:ext uri="{BB962C8B-B14F-4D97-AF65-F5344CB8AC3E}">
        <p14:creationId xmlns:p14="http://schemas.microsoft.com/office/powerpoint/2010/main" val="289628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8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Photochemical smog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9009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V</a:t>
            </a:r>
            <a:r>
              <a:rPr lang="en-US" sz="3200" dirty="0">
                <a:solidFill>
                  <a:schemeClr val="bg1"/>
                </a:solidFill>
              </a:rPr>
              <a:t>olatile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>
                <a:solidFill>
                  <a:schemeClr val="bg1"/>
                </a:solidFill>
              </a:rPr>
              <a:t>rganic </a:t>
            </a:r>
            <a:r>
              <a:rPr lang="en-US" sz="3200" b="1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bg1"/>
                </a:solidFill>
              </a:rPr>
              <a:t>ompounds</a:t>
            </a:r>
          </a:p>
        </p:txBody>
      </p:sp>
      <p:pic>
        <p:nvPicPr>
          <p:cNvPr id="4" name="Picture 8" descr="D:\User Data\Desktop\Dropbox\Baird\Baird Environmental Chemistry 5e Image Files\ch03\Baird5e_fig_3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7" y="1828800"/>
            <a:ext cx="82962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6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477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Nitrogen oxides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18705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Fuel NO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Thermal NO</a:t>
            </a:r>
          </a:p>
        </p:txBody>
      </p:sp>
      <p:pic>
        <p:nvPicPr>
          <p:cNvPr id="5" name="Picture 8" descr="D:\User Data\Desktop\Dropbox\Baird\Baird Environmental Chemistry 5e Image Files\ch03\Baird5e_fig_3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2613"/>
            <a:ext cx="7921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232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15730</TotalTime>
  <Words>267</Words>
  <Application>Microsoft Office PowerPoint</Application>
  <PresentationFormat>On-screen Show (4:3)</PresentationFormat>
  <Paragraphs>120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ＭＳ Ｐゴシック</vt:lpstr>
      <vt:lpstr>新細明體</vt:lpstr>
      <vt:lpstr>Arial</vt:lpstr>
      <vt:lpstr>Century Gothic</vt:lpstr>
      <vt:lpstr>Wingdings 3</vt:lpstr>
      <vt:lpstr>Custom Design</vt:lpstr>
      <vt:lpstr>1_Blank Presentation</vt:lpstr>
      <vt:lpstr>Ion</vt:lpstr>
      <vt:lpstr>PowerPoint Presentation</vt:lpstr>
      <vt:lpstr>Atmospheric pollutants</vt:lpstr>
      <vt:lpstr>PowerPoint Presentation</vt:lpstr>
      <vt:lpstr>Photochemical smog</vt:lpstr>
      <vt:lpstr>Photochemical smog</vt:lpstr>
      <vt:lpstr>PowerPoint Presentation</vt:lpstr>
      <vt:lpstr>Photochemical smog</vt:lpstr>
      <vt:lpstr>Photochemical smog</vt:lpstr>
      <vt:lpstr>Nitrogen oxides</vt:lpstr>
      <vt:lpstr>Limiting NO and VOCs</vt:lpstr>
      <vt:lpstr>PowerPoint Presentation</vt:lpstr>
      <vt:lpstr>Reducing NOx and VOCS</vt:lpstr>
      <vt:lpstr>Gasoline engines - Catalytic convertors</vt:lpstr>
      <vt:lpstr>Power plants</vt:lpstr>
      <vt:lpstr>Solvents</vt:lpstr>
      <vt:lpstr>Sulfur-based emissions</vt:lpstr>
      <vt:lpstr>Sulfur-based emissions</vt:lpstr>
      <vt:lpstr>Sulfur-based emissions</vt:lpstr>
      <vt:lpstr>Particulates</vt:lpstr>
      <vt:lpstr>Coarse particles - breaking up larger pieces of matter</vt:lpstr>
      <vt:lpstr>Particulates</vt:lpstr>
      <vt:lpstr>PowerPoint Presentation</vt:lpstr>
      <vt:lpstr>Haze</vt:lpstr>
      <vt:lpstr>Acid Rain</vt:lpstr>
      <vt:lpstr>Acid Rain</vt:lpstr>
      <vt:lpstr>Acid Rain</vt:lpstr>
      <vt:lpstr>Acid Rain</vt:lpstr>
      <vt:lpstr>Outdoor pollution  Soot and Sulfur dioxide smog</vt:lpstr>
      <vt:lpstr>Photochemical smog</vt:lpstr>
      <vt:lpstr>Indoor air pollution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Intermolecular Forces</dc:title>
  <dc:creator>John Bookstaver</dc:creator>
  <cp:lastModifiedBy>Gabriela Chilom</cp:lastModifiedBy>
  <cp:revision>400</cp:revision>
  <dcterms:created xsi:type="dcterms:W3CDTF">2004-12-14T15:43:20Z</dcterms:created>
  <dcterms:modified xsi:type="dcterms:W3CDTF">2021-09-06T18:07:39Z</dcterms:modified>
</cp:coreProperties>
</file>